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7" r:id="rId5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00FF"/>
    <a:srgbClr val="FFFFCC"/>
    <a:srgbClr val="66FF99"/>
    <a:srgbClr val="0000FF"/>
    <a:srgbClr val="FF00FF"/>
    <a:srgbClr val="31A6A7"/>
    <a:srgbClr val="009999"/>
    <a:srgbClr val="BDECE8"/>
    <a:srgbClr val="F6B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7240" y="1158877"/>
            <a:ext cx="4213886" cy="3670956"/>
          </a:xfrm>
        </p:spPr>
        <p:txBody>
          <a:bodyPr bIns="0" anchor="b">
            <a:normAutofit/>
          </a:bodyPr>
          <a:lstStyle>
            <a:lvl1pPr algn="l">
              <a:defRPr sz="40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7240" y="5100630"/>
            <a:ext cx="4213886" cy="1412119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200" b="0" cap="all" baseline="0">
                <a:solidFill>
                  <a:schemeClr val="tx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F219-86BA-4548-8DF0-A33844D04BC8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7239" y="475668"/>
            <a:ext cx="2314719" cy="446624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028" y="1154072"/>
            <a:ext cx="601504" cy="727390"/>
          </a:xfrm>
        </p:spPr>
        <p:txBody>
          <a:bodyPr/>
          <a:lstStyle/>
          <a:p>
            <a:fld id="{ED7613E5-CAE1-4085-8D02-CA07B877F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97240" y="5096783"/>
            <a:ext cx="421388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61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082619" y="2668016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F219-86BA-4548-8DF0-A33844D04BC8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13E5-CAE1-4085-8D02-CA07B877F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9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88522" y="1154074"/>
            <a:ext cx="827270" cy="673095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2619" y="1154074"/>
            <a:ext cx="3975821" cy="67309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F219-86BA-4548-8DF0-A33844D04BC8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13E5-CAE1-4085-8D02-CA07B877F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188521" y="1154074"/>
            <a:ext cx="0" cy="6730951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2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F219-86BA-4548-8DF0-A33844D04BC8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13E5-CAE1-4085-8D02-CA07B877F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82619" y="2668016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57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18" y="2536632"/>
            <a:ext cx="4212752" cy="272703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619" y="5497839"/>
            <a:ext cx="4212752" cy="1463120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F219-86BA-4548-8DF0-A33844D04BC8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13E5-CAE1-4085-8D02-CA07B877F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82618" y="5496089"/>
            <a:ext cx="421275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81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19" y="1162620"/>
            <a:ext cx="4928507" cy="153010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2618" y="2909019"/>
            <a:ext cx="2344403" cy="49653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6887" y="2909019"/>
            <a:ext cx="2344239" cy="49653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F219-86BA-4548-8DF0-A33844D04BC8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13E5-CAE1-4085-8D02-CA07B877F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82619" y="2668016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61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082619" y="2668016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18" y="1161571"/>
            <a:ext cx="4928508" cy="15257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618" y="2917129"/>
            <a:ext cx="2344325" cy="115836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618" y="4079502"/>
            <a:ext cx="2344325" cy="38197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6887" y="2922118"/>
            <a:ext cx="2344239" cy="115878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6887" y="4075488"/>
            <a:ext cx="2344239" cy="380953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F219-86BA-4548-8DF0-A33844D04BC8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13E5-CAE1-4085-8D02-CA07B877F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57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082619" y="2668016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F219-86BA-4548-8DF0-A33844D04BC8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13E5-CAE1-4085-8D02-CA07B877F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1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F219-86BA-4548-8DF0-A33844D04BC8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13E5-CAE1-4085-8D02-CA07B877F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31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281" y="1154073"/>
            <a:ext cx="1819463" cy="3245836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9992" y="1154074"/>
            <a:ext cx="2871134" cy="6729415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282" y="4630156"/>
            <a:ext cx="1820527" cy="3247373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F219-86BA-4548-8DF0-A33844D04BC8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13E5-CAE1-4085-8D02-CA07B877F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1311" y="4630154"/>
            <a:ext cx="181745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61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747376" y="696470"/>
            <a:ext cx="2633540" cy="7437590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112" y="1631519"/>
            <a:ext cx="2433701" cy="264417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30096" y="1621452"/>
            <a:ext cx="1676249" cy="558469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2619" y="4544211"/>
            <a:ext cx="2430215" cy="2894294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7498" y="7900905"/>
            <a:ext cx="2439315" cy="462400"/>
          </a:xfrm>
        </p:spPr>
        <p:txBody>
          <a:bodyPr/>
          <a:lstStyle>
            <a:lvl1pPr algn="l">
              <a:defRPr/>
            </a:lvl1pPr>
          </a:lstStyle>
          <a:p>
            <a:fld id="{C5B3F219-86BA-4548-8DF0-A33844D04BC8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8148" y="460260"/>
            <a:ext cx="2438665" cy="46356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13E5-CAE1-4085-8D02-CA07B877F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0961" y="4540763"/>
            <a:ext cx="24315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90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11616"/>
            <a:ext cx="6858000" cy="589264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804255"/>
            <a:ext cx="6858001" cy="111905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812739"/>
            <a:ext cx="6858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2619" y="1162085"/>
            <a:ext cx="4928507" cy="15155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619" y="2911615"/>
            <a:ext cx="4928507" cy="4984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34907" y="477202"/>
            <a:ext cx="1776219" cy="446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F219-86BA-4548-8DF0-A33844D04BC8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2618" y="475668"/>
            <a:ext cx="3025503" cy="446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94" y="1154072"/>
            <a:ext cx="596810" cy="72739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ED7613E5-CAE1-4085-8D02-CA07B877F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7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51435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図 95">
            <a:extLst>
              <a:ext uri="{FF2B5EF4-FFF2-40B4-BE49-F238E27FC236}">
                <a16:creationId xmlns:a16="http://schemas.microsoft.com/office/drawing/2014/main" id="{C17AB102-28D8-46F0-8E88-1342DD4F7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221" y="822533"/>
            <a:ext cx="1269117" cy="118654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0534B1-128D-4FB6-A0EF-F29F21A2507F}"/>
              </a:ext>
            </a:extLst>
          </p:cNvPr>
          <p:cNvSpPr txBox="1"/>
          <p:nvPr/>
        </p:nvSpPr>
        <p:spPr>
          <a:xfrm>
            <a:off x="160978" y="41441"/>
            <a:ext cx="4437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2024</a:t>
            </a:r>
            <a:r>
              <a:rPr kumimoji="1" lang="ja-JP" altLang="en-US" sz="1400" dirty="0"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年度 日本学生支援機構奨学金</a:t>
            </a:r>
          </a:p>
          <a:p>
            <a:endParaRPr kumimoji="1" lang="ja-JP" altLang="en-US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6D9374-5CDF-40D6-B429-D1B2FB191595}"/>
              </a:ext>
            </a:extLst>
          </p:cNvPr>
          <p:cNvSpPr txBox="1"/>
          <p:nvPr/>
        </p:nvSpPr>
        <p:spPr>
          <a:xfrm>
            <a:off x="147579" y="305251"/>
            <a:ext cx="535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修学支援新制度（給付奨学金及び授業料減免）</a:t>
            </a:r>
            <a:endParaRPr kumimoji="1" lang="en-US" altLang="ja-JP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貸与型奨学金（第一種・第二種）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AAB1DB-9533-4C18-AF1E-8B28A9B78941}"/>
              </a:ext>
            </a:extLst>
          </p:cNvPr>
          <p:cNvSpPr txBox="1"/>
          <p:nvPr/>
        </p:nvSpPr>
        <p:spPr>
          <a:xfrm>
            <a:off x="-425282" y="1070912"/>
            <a:ext cx="6563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予約採用説明会のご案内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8BF469-09FD-44FF-A68F-BC62D3850066}"/>
              </a:ext>
            </a:extLst>
          </p:cNvPr>
          <p:cNvSpPr txBox="1"/>
          <p:nvPr/>
        </p:nvSpPr>
        <p:spPr>
          <a:xfrm>
            <a:off x="5319861" y="110227"/>
            <a:ext cx="1414229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予約採用</a:t>
            </a:r>
            <a:endParaRPr kumimoji="1" lang="en-US" altLang="ja-JP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新入生限定</a:t>
            </a:r>
            <a:endParaRPr kumimoji="1" lang="en-US" altLang="ja-JP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CA48BCC-FC5F-45A6-B50B-7A3A4C693458}"/>
              </a:ext>
            </a:extLst>
          </p:cNvPr>
          <p:cNvSpPr txBox="1"/>
          <p:nvPr/>
        </p:nvSpPr>
        <p:spPr>
          <a:xfrm>
            <a:off x="44323" y="1813445"/>
            <a:ext cx="676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奨学金</a:t>
            </a:r>
            <a:r>
              <a:rPr kumimoji="1" lang="ja-JP" altLang="en-US" sz="1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kumimoji="1" lang="ja-JP" altLang="en-US" sz="16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希望する方</a:t>
            </a:r>
            <a:r>
              <a:rPr kumimoji="1" lang="ja-JP" altLang="en-US" sz="1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kumimoji="1" lang="ja-JP" altLang="en-US" sz="16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説明会参加</a:t>
            </a:r>
            <a:r>
              <a:rPr kumimoji="1" lang="ja-JP" altLang="en-US" sz="1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が</a:t>
            </a:r>
            <a:r>
              <a:rPr kumimoji="1" lang="ja-JP" altLang="en-US" sz="16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必須条件</a:t>
            </a:r>
            <a:r>
              <a:rPr kumimoji="1" lang="ja-JP" altLang="en-US" sz="1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です。</a:t>
            </a:r>
            <a:endParaRPr kumimoji="1" lang="en-US" altLang="ja-JP" sz="1400" u="sng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希望者は時間や場所、持ち物をよく確認の上、都合のつく時間の説明会にご参加ください。</a:t>
            </a:r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id="{2FF63E4C-DD0C-4B77-9D51-2E7AFAB47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81" y="6132918"/>
            <a:ext cx="6246207" cy="73866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en-US" altLang="ja-JP" sz="1200" b="1" dirty="0"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持ち物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</a:p>
          <a:p>
            <a:pPr defTabSz="914400"/>
            <a:r>
              <a:rPr kumimoji="0" lang="ja-JP" altLang="en-US" sz="1200" b="1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候補者決定通知(他日本学生支援機構からの書類一式)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defTabSz="914400"/>
            <a:r>
              <a:rPr kumimoji="0" lang="ja-JP" altLang="en-US" sz="1200" b="1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学生証(受取前の場合は不要)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effectLst/>
              <a:highlight>
                <a:srgbClr val="FF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defTabSz="914400"/>
            <a:r>
              <a:rPr kumimoji="0" lang="ja-JP" altLang="en-US" sz="1200" b="1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筆記用具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effectLst/>
              <a:highlight>
                <a:srgbClr val="FFFF00"/>
              </a:highlight>
            </a:endParaRPr>
          </a:p>
        </p:txBody>
      </p:sp>
      <p:sp>
        <p:nvSpPr>
          <p:cNvPr id="41" name="Line 23">
            <a:extLst>
              <a:ext uri="{FF2B5EF4-FFF2-40B4-BE49-F238E27FC236}">
                <a16:creationId xmlns:a16="http://schemas.microsoft.com/office/drawing/2014/main" id="{1A943E64-E573-477D-9D7F-E6855501B9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238" y="2392953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" name="Rectangle 24">
            <a:extLst>
              <a:ext uri="{FF2B5EF4-FFF2-40B4-BE49-F238E27FC236}">
                <a16:creationId xmlns:a16="http://schemas.microsoft.com/office/drawing/2014/main" id="{D25AA2D6-528C-470A-9EFF-852BAFBDF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38" y="2385015"/>
            <a:ext cx="7938" cy="7938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" name="Line 25">
            <a:extLst>
              <a:ext uri="{FF2B5EF4-FFF2-40B4-BE49-F238E27FC236}">
                <a16:creationId xmlns:a16="http://schemas.microsoft.com/office/drawing/2014/main" id="{04CFF957-3B18-4905-B370-BF2B501433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6826" y="2392953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" name="Rectangle 26">
            <a:extLst>
              <a:ext uri="{FF2B5EF4-FFF2-40B4-BE49-F238E27FC236}">
                <a16:creationId xmlns:a16="http://schemas.microsoft.com/office/drawing/2014/main" id="{29880A89-7E8F-466C-84DD-D19FBF96B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826" y="2385015"/>
            <a:ext cx="7938" cy="7938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" name="Line 27">
            <a:extLst>
              <a:ext uri="{FF2B5EF4-FFF2-40B4-BE49-F238E27FC236}">
                <a16:creationId xmlns:a16="http://schemas.microsoft.com/office/drawing/2014/main" id="{942EA7E0-818D-41EB-87E3-441259E967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1727" y="2392953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" name="Rectangle 28">
            <a:extLst>
              <a:ext uri="{FF2B5EF4-FFF2-40B4-BE49-F238E27FC236}">
                <a16:creationId xmlns:a16="http://schemas.microsoft.com/office/drawing/2014/main" id="{116E908F-FBE3-48A2-BD92-1FBAB13F4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727" y="2385015"/>
            <a:ext cx="7938" cy="7938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" name="Line 30">
            <a:extLst>
              <a:ext uri="{FF2B5EF4-FFF2-40B4-BE49-F238E27FC236}">
                <a16:creationId xmlns:a16="http://schemas.microsoft.com/office/drawing/2014/main" id="{A434A22D-996F-4D70-8C03-C4211737CF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16627" y="2392953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" name="Rectangle 31">
            <a:extLst>
              <a:ext uri="{FF2B5EF4-FFF2-40B4-BE49-F238E27FC236}">
                <a16:creationId xmlns:a16="http://schemas.microsoft.com/office/drawing/2014/main" id="{2D5815AE-ECB6-4BAA-98D6-FF2497295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6627" y="2385015"/>
            <a:ext cx="7938" cy="7938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9" name="Line 51">
            <a:extLst>
              <a:ext uri="{FF2B5EF4-FFF2-40B4-BE49-F238E27FC236}">
                <a16:creationId xmlns:a16="http://schemas.microsoft.com/office/drawing/2014/main" id="{2F9AA5BC-AE6F-47A6-816D-218FAEB97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238" y="4264616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0" name="Rectangle 52">
            <a:extLst>
              <a:ext uri="{FF2B5EF4-FFF2-40B4-BE49-F238E27FC236}">
                <a16:creationId xmlns:a16="http://schemas.microsoft.com/office/drawing/2014/main" id="{70642AA5-66B9-4F0A-83B0-F7BC17B77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38" y="4264616"/>
            <a:ext cx="7938" cy="7938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7" name="Line 59">
            <a:extLst>
              <a:ext uri="{FF2B5EF4-FFF2-40B4-BE49-F238E27FC236}">
                <a16:creationId xmlns:a16="http://schemas.microsoft.com/office/drawing/2014/main" id="{244A2374-EC42-4E90-AF6E-65AB563A9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4565" y="2392953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8" name="Rectangle 60">
            <a:extLst>
              <a:ext uri="{FF2B5EF4-FFF2-40B4-BE49-F238E27FC236}">
                <a16:creationId xmlns:a16="http://schemas.microsoft.com/office/drawing/2014/main" id="{CE9897C0-253F-46A5-AAC1-79EAF49F0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565" y="2392953"/>
            <a:ext cx="9525" cy="7938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5" name="テキスト ボックス 26">
            <a:extLst>
              <a:ext uri="{FF2B5EF4-FFF2-40B4-BE49-F238E27FC236}">
                <a16:creationId xmlns:a16="http://schemas.microsoft.com/office/drawing/2014/main" id="{8553ACA7-F7D5-45B6-823D-32D2E5D260D1}"/>
              </a:ext>
            </a:extLst>
          </p:cNvPr>
          <p:cNvSpPr txBox="1"/>
          <p:nvPr/>
        </p:nvSpPr>
        <p:spPr>
          <a:xfrm>
            <a:off x="2856568" y="102675"/>
            <a:ext cx="1828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◆本郷キャンパス◆</a:t>
            </a:r>
          </a:p>
        </p:txBody>
      </p: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AD308764-742E-4249-96BA-9EA8E84F0FFB}"/>
              </a:ext>
            </a:extLst>
          </p:cNvPr>
          <p:cNvGrpSpPr/>
          <p:nvPr/>
        </p:nvGrpSpPr>
        <p:grpSpPr>
          <a:xfrm>
            <a:off x="302281" y="8137206"/>
            <a:ext cx="6246207" cy="1733488"/>
            <a:chOff x="305896" y="8135798"/>
            <a:chExt cx="6246207" cy="1733488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7A88E632-3116-40A8-B973-CD30C9881A0B}"/>
                </a:ext>
              </a:extLst>
            </p:cNvPr>
            <p:cNvSpPr txBox="1"/>
            <p:nvPr/>
          </p:nvSpPr>
          <p:spPr>
            <a:xfrm>
              <a:off x="305896" y="8135798"/>
              <a:ext cx="6246207" cy="1733488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50196"/>
              </a:schemeClr>
            </a:solidFill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奨学金に関する問合せ先　　</a:t>
              </a:r>
              <a:r>
                <a:rPr kumimoji="1" lang="ja-JP" altLang="en-US" sz="12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文京学院大学　学生支援グループ</a:t>
              </a:r>
              <a:endParaRPr kumimoji="1" lang="ja-JP" altLang="en-US" sz="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本郷キャンパス　　：電話　</a:t>
              </a:r>
              <a:r>
                <a:rPr kumimoji="1" lang="en-US" altLang="ja-JP" sz="10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03-5684-4811</a:t>
              </a:r>
              <a:r>
                <a:rPr kumimoji="1" lang="ja-JP" altLang="en-US" sz="10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（直通）</a:t>
              </a:r>
              <a:r>
                <a:rPr kumimoji="1" lang="ja-JP" altLang="en-US" sz="8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受付時間 月～金 </a:t>
              </a:r>
              <a:r>
                <a:rPr kumimoji="1" lang="en-US" altLang="ja-JP" sz="8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8</a:t>
              </a:r>
              <a:r>
                <a:rPr kumimoji="1" lang="ja-JP" altLang="en-US" sz="8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時</a:t>
              </a:r>
              <a:r>
                <a:rPr kumimoji="1" lang="en-US" altLang="ja-JP" sz="8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45</a:t>
              </a:r>
              <a:r>
                <a:rPr kumimoji="1" lang="ja-JP" altLang="en-US" sz="8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分～</a:t>
              </a:r>
              <a:r>
                <a:rPr kumimoji="1" lang="en-US" altLang="ja-JP" sz="8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17</a:t>
              </a:r>
              <a:r>
                <a:rPr kumimoji="1" lang="ja-JP" altLang="en-US" sz="8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時</a:t>
              </a:r>
              <a:r>
                <a:rPr kumimoji="1" lang="en-US" altLang="ja-JP" sz="8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00</a:t>
              </a:r>
              <a:r>
                <a:rPr kumimoji="1" lang="ja-JP" altLang="en-US" sz="8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分</a:t>
              </a:r>
              <a:endParaRPr kumimoji="1" lang="en-US" altLang="ja-JP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00" dirty="0">
                  <a:solidFill>
                    <a:srgbClr val="FF575B"/>
                  </a:solidFill>
                  <a:latin typeface="UD デジタル 教科書体 N-B"/>
                  <a:ea typeface="UD デジタル 教科書体 N-B"/>
                </a:rPr>
                <a:t>　　　　　　　　　　</a:t>
              </a:r>
              <a:endParaRPr lang="en-US" altLang="ja-JP" sz="1000" dirty="0">
                <a:solidFill>
                  <a:srgbClr val="FF5357"/>
                </a:solidFill>
                <a:latin typeface="UD デジタル 教科書体 N-B"/>
                <a:ea typeface="UD デジタル 教科書体 N-B"/>
              </a:endParaRPr>
            </a:p>
            <a:p>
              <a:pPr>
                <a:lnSpc>
                  <a:spcPct val="150000"/>
                </a:lnSpc>
              </a:pPr>
              <a:endParaRPr lang="en-US" altLang="ja-JP" sz="1000" dirty="0">
                <a:solidFill>
                  <a:srgbClr val="FF5357"/>
                </a:solidFill>
                <a:latin typeface="UD デジタル 教科書体 N-B"/>
                <a:ea typeface="UD デジタル 教科書体 N-B"/>
              </a:endParaRPr>
            </a:p>
            <a:p>
              <a:pPr>
                <a:lnSpc>
                  <a:spcPct val="150000"/>
                </a:lnSpc>
              </a:pPr>
              <a:endParaRPr kumimoji="1" lang="en-US" altLang="ja-JP" sz="1000" dirty="0">
                <a:solidFill>
                  <a:srgbClr val="FF5357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>
                <a:lnSpc>
                  <a:spcPct val="150000"/>
                </a:lnSpc>
              </a:pPr>
              <a:endParaRPr kumimoji="1" lang="en-US" altLang="ja-JP" sz="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>
                <a:lnSpc>
                  <a:spcPct val="150000"/>
                </a:lnSpc>
              </a:pPr>
              <a:endParaRPr kumimoji="1" lang="en-US" altLang="ja-JP" sz="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721E851C-3E54-49F6-A827-BC038F2DA897}"/>
                </a:ext>
              </a:extLst>
            </p:cNvPr>
            <p:cNvSpPr txBox="1"/>
            <p:nvPr/>
          </p:nvSpPr>
          <p:spPr>
            <a:xfrm>
              <a:off x="2827159" y="8667103"/>
              <a:ext cx="1165568" cy="239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700" dirty="0">
                  <a:solidFill>
                    <a:schemeClr val="accent2">
                      <a:lumMod val="50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学生支援</a:t>
              </a:r>
              <a:r>
                <a:rPr kumimoji="1" lang="en-US" altLang="ja-JP" sz="700" dirty="0">
                  <a:solidFill>
                    <a:schemeClr val="accent2">
                      <a:lumMod val="50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G</a:t>
              </a:r>
              <a:r>
                <a:rPr kumimoji="1" lang="ja-JP" altLang="en-US" sz="700" dirty="0">
                  <a:solidFill>
                    <a:schemeClr val="accent2">
                      <a:lumMod val="50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 </a:t>
              </a:r>
              <a:r>
                <a:rPr kumimoji="1" lang="en-US" altLang="ja-JP" sz="700" dirty="0">
                  <a:solidFill>
                    <a:schemeClr val="accent2">
                      <a:lumMod val="50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Instagram</a:t>
              </a:r>
              <a:endParaRPr kumimoji="1" lang="ja-JP" altLang="en-US" sz="700" dirty="0">
                <a:solidFill>
                  <a:schemeClr val="accent2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6696AFE3-0344-4A77-A5CC-B695BB0B2655}"/>
                </a:ext>
              </a:extLst>
            </p:cNvPr>
            <p:cNvSpPr txBox="1"/>
            <p:nvPr/>
          </p:nvSpPr>
          <p:spPr>
            <a:xfrm>
              <a:off x="4465549" y="8667103"/>
              <a:ext cx="1165568" cy="400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700" dirty="0">
                  <a:solidFill>
                    <a:schemeClr val="accent2">
                      <a:lumMod val="50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学生支援</a:t>
              </a:r>
              <a:r>
                <a:rPr kumimoji="1" lang="en-US" altLang="ja-JP" sz="700" dirty="0">
                  <a:solidFill>
                    <a:schemeClr val="accent2">
                      <a:lumMod val="50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G</a:t>
              </a:r>
              <a:r>
                <a:rPr kumimoji="1" lang="ja-JP" altLang="en-US" sz="700" dirty="0">
                  <a:solidFill>
                    <a:schemeClr val="accent2">
                      <a:lumMod val="50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 </a:t>
              </a:r>
              <a:r>
                <a:rPr kumimoji="1" lang="en-US" altLang="ja-JP" sz="700" dirty="0">
                  <a:solidFill>
                    <a:schemeClr val="accent2">
                      <a:lumMod val="50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X</a:t>
              </a:r>
              <a:br>
                <a:rPr kumimoji="1" lang="en-US" altLang="ja-JP" sz="700" dirty="0">
                  <a:solidFill>
                    <a:schemeClr val="accent2">
                      <a:lumMod val="50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</a:br>
              <a:endParaRPr kumimoji="1" lang="ja-JP" altLang="en-US" sz="700" dirty="0">
                <a:solidFill>
                  <a:schemeClr val="accent2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F51AF013-A1FF-43AD-9B91-24F209F6C1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  <a14:imgEffect>
                        <a14:saturation sat="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88" t="8982" r="12959" b="7132"/>
            <a:stretch/>
          </p:blipFill>
          <p:spPr>
            <a:xfrm>
              <a:off x="3007435" y="8892174"/>
              <a:ext cx="821615" cy="934481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61C4D9C8-6819-4F1B-9886-B398BEDF8126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24" t="2955" r="2142" b="3618"/>
            <a:stretch/>
          </p:blipFill>
          <p:spPr bwMode="auto">
            <a:xfrm>
              <a:off x="4587430" y="8892174"/>
              <a:ext cx="948373" cy="940301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AA3E924A-567B-4B6E-81BB-DD5AD1C7E12C}"/>
                </a:ext>
              </a:extLst>
            </p:cNvPr>
            <p:cNvSpPr txBox="1"/>
            <p:nvPr/>
          </p:nvSpPr>
          <p:spPr>
            <a:xfrm>
              <a:off x="1000991" y="8667103"/>
              <a:ext cx="1427520" cy="239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700" dirty="0">
                  <a:solidFill>
                    <a:schemeClr val="accent2">
                      <a:lumMod val="50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本学</a:t>
              </a:r>
              <a:r>
                <a:rPr kumimoji="1" lang="en-US" altLang="ja-JP" sz="700" dirty="0">
                  <a:solidFill>
                    <a:schemeClr val="accent2">
                      <a:lumMod val="50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HP</a:t>
              </a:r>
              <a:r>
                <a:rPr kumimoji="1" lang="ja-JP" altLang="en-US" sz="700" dirty="0">
                  <a:solidFill>
                    <a:schemeClr val="accent2">
                      <a:lumMod val="50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 採用情報</a:t>
              </a:r>
            </a:p>
          </p:txBody>
        </p:sp>
        <p:pic>
          <p:nvPicPr>
            <p:cNvPr id="86" name="図 85">
              <a:extLst>
                <a:ext uri="{FF2B5EF4-FFF2-40B4-BE49-F238E27FC236}">
                  <a16:creationId xmlns:a16="http://schemas.microsoft.com/office/drawing/2014/main" id="{ABB6F345-698A-4C0F-A2FF-90B4ADD77CC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0002" y="8905248"/>
              <a:ext cx="935632" cy="935632"/>
            </a:xfrm>
            <a:prstGeom prst="rect">
              <a:avLst/>
            </a:prstGeom>
          </p:spPr>
        </p:pic>
      </p:grpSp>
      <p:sp>
        <p:nvSpPr>
          <p:cNvPr id="91" name="Rectangle 20">
            <a:extLst>
              <a:ext uri="{FF2B5EF4-FFF2-40B4-BE49-F238E27FC236}">
                <a16:creationId xmlns:a16="http://schemas.microsoft.com/office/drawing/2014/main" id="{11010D97-A6B2-4042-8F6A-462756C3B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81" y="6973009"/>
            <a:ext cx="451405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100" b="1" i="0" u="none" strike="noStrike" cap="none" normalizeH="0" baseline="0" dirty="0">
                <a:ln>
                  <a:noFill/>
                </a:ln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■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説明会開始の</a:t>
            </a:r>
            <a:r>
              <a:rPr kumimoji="1" lang="ja-JP" altLang="en-US" sz="11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分前には入室し、着席しているようにしてください。</a:t>
            </a:r>
            <a:b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kumimoji="0" lang="ja-JP" altLang="ja-JP" sz="1100" b="1" i="0" u="none" strike="noStrike" cap="none" normalizeH="0" baseline="0" dirty="0">
                <a:ln>
                  <a:noFill/>
                </a:ln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■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途中</a:t>
            </a:r>
            <a:r>
              <a:rPr kumimoji="0" lang="ja-JP" altLang="ja-JP" sz="1100" b="1" i="0" u="none" strike="noStrike" cap="none" normalizeH="0" baseline="0" dirty="0">
                <a:ln>
                  <a:noFill/>
                </a:ln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入退室は不可、遅刻厳禁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effectLst/>
            </a:endParaRPr>
          </a:p>
          <a:p>
            <a:r>
              <a:rPr kumimoji="0" lang="ja-JP" altLang="ja-JP" sz="1100" b="1" i="0" u="none" strike="noStrike" cap="none" normalizeH="0" baseline="0" dirty="0">
                <a:ln>
                  <a:noFill/>
                </a:ln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■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どちらに参加しても内容は同じです</a:t>
            </a:r>
            <a:endParaRPr kumimoji="0" lang="en-US" altLang="ja-JP" sz="1100" b="1" i="0" u="none" strike="noStrike" cap="none" normalizeH="0" baseline="0" dirty="0">
              <a:ln>
                <a:noFill/>
              </a:ln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E00A64F8-9994-46E3-9135-290255E50F30}"/>
              </a:ext>
            </a:extLst>
          </p:cNvPr>
          <p:cNvSpPr txBox="1"/>
          <p:nvPr/>
        </p:nvSpPr>
        <p:spPr>
          <a:xfrm>
            <a:off x="175047" y="7621126"/>
            <a:ext cx="650629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高校在籍時に奨学金を申し込んでいない方でも、大学入学後に申し込むことができます。その場合は、別途開催の「</a:t>
            </a:r>
            <a:r>
              <a:rPr kumimoji="1" lang="ja-JP" altLang="en-US" sz="1400" dirty="0"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在学採用説明会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」にお越しください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C9CC0848-2E19-444C-941A-2D53F6E93438}"/>
              </a:ext>
            </a:extLst>
          </p:cNvPr>
          <p:cNvSpPr txBox="1"/>
          <p:nvPr/>
        </p:nvSpPr>
        <p:spPr>
          <a:xfrm>
            <a:off x="83735" y="2597123"/>
            <a:ext cx="6709302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■予約採用とは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……</a:t>
            </a:r>
          </a:p>
          <a:p>
            <a:r>
              <a:rPr kumimoji="1" lang="ja-JP" altLang="en-US" sz="1400" dirty="0">
                <a:solidFill>
                  <a:schemeClr val="accent3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sz="1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高校在籍時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に奨学金を申し込んでおり、</a:t>
            </a:r>
            <a:r>
              <a:rPr kumimoji="1" lang="ja-JP" altLang="en-US" sz="1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すでに「採用候補者」として認定を受けている方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の採用です。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対象者は日本学生支援機構から「</a:t>
            </a:r>
            <a:r>
              <a:rPr kumimoji="1" lang="ja-JP" altLang="en-US" sz="1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</a:t>
            </a:r>
            <a:r>
              <a:rPr kumimoji="1" lang="en-US" altLang="ja-JP" sz="1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1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年度大学等奨学生採用決定通知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」を受け取っています。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aphicFrame>
        <p:nvGraphicFramePr>
          <p:cNvPr id="3" name="表 8">
            <a:extLst>
              <a:ext uri="{FF2B5EF4-FFF2-40B4-BE49-F238E27FC236}">
                <a16:creationId xmlns:a16="http://schemas.microsoft.com/office/drawing/2014/main" id="{0A991EDF-7C2F-4A07-B592-DC00A2F90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37127"/>
              </p:ext>
            </p:extLst>
          </p:nvPr>
        </p:nvGraphicFramePr>
        <p:xfrm>
          <a:off x="31623" y="4381145"/>
          <a:ext cx="6767763" cy="1577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921">
                  <a:extLst>
                    <a:ext uri="{9D8B030D-6E8A-4147-A177-3AD203B41FA5}">
                      <a16:colId xmlns:a16="http://schemas.microsoft.com/office/drawing/2014/main" val="1862897239"/>
                    </a:ext>
                  </a:extLst>
                </a:gridCol>
                <a:gridCol w="2314577">
                  <a:extLst>
                    <a:ext uri="{9D8B030D-6E8A-4147-A177-3AD203B41FA5}">
                      <a16:colId xmlns:a16="http://schemas.microsoft.com/office/drawing/2014/main" val="1887454537"/>
                    </a:ext>
                  </a:extLst>
                </a:gridCol>
                <a:gridCol w="2197265">
                  <a:extLst>
                    <a:ext uri="{9D8B030D-6E8A-4147-A177-3AD203B41FA5}">
                      <a16:colId xmlns:a16="http://schemas.microsoft.com/office/drawing/2014/main" val="3696698458"/>
                    </a:ext>
                  </a:extLst>
                </a:gridCol>
              </a:tblGrid>
              <a:tr h="4063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日時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場所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対象者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082706"/>
                  </a:ext>
                </a:extLst>
              </a:tr>
              <a:tr h="5857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2024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年４月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日（月）</a:t>
                      </a:r>
                      <a:b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：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50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～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11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：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50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本郷キャンパス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SO504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コンソナホール）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高校在籍時に奨学金を申し込んだ人で、「採用候補者」として認定されている新１年生</a:t>
                      </a:r>
                      <a:endParaRPr kumimoji="0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00120"/>
                  </a:ext>
                </a:extLst>
              </a:tr>
              <a:tr h="58570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2024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年４月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日（火）</a:t>
                      </a:r>
                      <a:br>
                        <a:rPr kumimoji="1" lang="en-US" altLang="ja-JP" sz="14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14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00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～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15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00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本郷キャンパス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SO504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コンソナホール）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69332"/>
                  </a:ext>
                </a:extLst>
              </a:tr>
            </a:tbl>
          </a:graphicData>
        </a:graphic>
      </p:graphicFrame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56639AD-5DA8-4420-B3A3-0EB9772F0246}"/>
              </a:ext>
            </a:extLst>
          </p:cNvPr>
          <p:cNvSpPr txBox="1"/>
          <p:nvPr/>
        </p:nvSpPr>
        <p:spPr>
          <a:xfrm>
            <a:off x="83735" y="3965192"/>
            <a:ext cx="6487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3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▼予約採用説明会</a:t>
            </a:r>
            <a:r>
              <a:rPr kumimoji="1" lang="ja-JP" altLang="en-US" sz="1200" dirty="0">
                <a:solidFill>
                  <a:schemeClr val="accent3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（どちらか都合の良い日にちをお選びください。）</a:t>
            </a:r>
            <a:endParaRPr kumimoji="1" lang="en-US" altLang="ja-JP" sz="1200" dirty="0">
              <a:solidFill>
                <a:schemeClr val="accent3">
                  <a:lumMod val="50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ja-JP" altLang="en-US" sz="1400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4054905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ギャラリー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45DAEA220536E4E851FAD5A0218A75F" ma:contentTypeVersion="6" ma:contentTypeDescription="新しいドキュメントを作成します。" ma:contentTypeScope="" ma:versionID="c9231953e0af404eb6eb2380e0d528e8">
  <xsd:schema xmlns:xsd="http://www.w3.org/2001/XMLSchema" xmlns:xs="http://www.w3.org/2001/XMLSchema" xmlns:p="http://schemas.microsoft.com/office/2006/metadata/properties" xmlns:ns2="80be669b-cf97-4c15-9977-4cbb0a17f483" targetNamespace="http://schemas.microsoft.com/office/2006/metadata/properties" ma:root="true" ma:fieldsID="0ff9c0b41030be8937a3e183e1b78094" ns2:_="">
    <xsd:import namespace="80be669b-cf97-4c15-9977-4cbb0a17f4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e669b-cf97-4c15-9977-4cbb0a17f4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A0E581-9C52-4822-B34B-836F92634794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80be669b-cf97-4c15-9977-4cbb0a17f48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10B8C1-3E63-4FBA-BBAC-046214793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e669b-cf97-4c15-9977-4cbb0a17f4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24A10D-0139-424E-AD1A-9C398EFE3F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1362</TotalTime>
  <Words>385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UD デジタル 教科書体 N-B</vt:lpstr>
      <vt:lpstr>UD デジタル 教科書体 NP-B</vt:lpstr>
      <vt:lpstr>游ゴシック</vt:lpstr>
      <vt:lpstr>游ゴシック Light</vt:lpstr>
      <vt:lpstr>Arial</vt:lpstr>
      <vt:lpstr>Gill Sans MT</vt:lpstr>
      <vt:lpstr>ギャラリー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達大 内山</dc:creator>
  <cp:lastModifiedBy>亮太 吉武</cp:lastModifiedBy>
  <cp:revision>80</cp:revision>
  <cp:lastPrinted>2024-03-13T00:39:28Z</cp:lastPrinted>
  <dcterms:created xsi:type="dcterms:W3CDTF">2021-02-15T06:09:57Z</dcterms:created>
  <dcterms:modified xsi:type="dcterms:W3CDTF">2024-03-13T07:58:48Z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0x010100A45DAEA220536E4E851FAD5A0218A75F</vt:lpwstr>
  </property>
</Properties>
</file>